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259" r:id="rId4"/>
    <p:sldId id="260" r:id="rId5"/>
    <p:sldId id="269" r:id="rId6"/>
    <p:sldId id="261" r:id="rId7"/>
    <p:sldId id="270" r:id="rId8"/>
    <p:sldId id="271" r:id="rId9"/>
    <p:sldId id="262" r:id="rId10"/>
    <p:sldId id="272" r:id="rId11"/>
    <p:sldId id="273" r:id="rId12"/>
    <p:sldId id="263" r:id="rId13"/>
    <p:sldId id="274" r:id="rId14"/>
    <p:sldId id="264" r:id="rId15"/>
    <p:sldId id="276" r:id="rId16"/>
    <p:sldId id="277" r:id="rId17"/>
    <p:sldId id="278" r:id="rId18"/>
    <p:sldId id="275" r:id="rId19"/>
    <p:sldId id="279" r:id="rId20"/>
    <p:sldId id="265" r:id="rId21"/>
    <p:sldId id="281" r:id="rId22"/>
    <p:sldId id="284" r:id="rId23"/>
    <p:sldId id="283" r:id="rId24"/>
    <p:sldId id="282" r:id="rId25"/>
    <p:sldId id="285" r:id="rId26"/>
    <p:sldId id="286" r:id="rId27"/>
    <p:sldId id="267" r:id="rId28"/>
    <p:sldId id="287" r:id="rId29"/>
    <p:sldId id="288" r:id="rId30"/>
    <p:sldId id="290" r:id="rId31"/>
    <p:sldId id="289" r:id="rId32"/>
    <p:sldId id="268" r:id="rId33"/>
    <p:sldId id="291" r:id="rId34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48EF753-D333-DC6A-6F9A-62EECDD39734}" name="Henrique Delegrego" initials="HD" userId="dda1244064eddf3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C1546D-4181-4D8D-AC03-2D8C6BB6B1CF}" v="10" dt="2023-07-04T03:32:33.129"/>
  </p1510:revLst>
</p1510:revInfo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660"/>
  </p:normalViewPr>
  <p:slideViewPr>
    <p:cSldViewPr>
      <p:cViewPr varScale="1">
        <p:scale>
          <a:sx n="80" d="100"/>
          <a:sy n="80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640FB-3F15-4E17-A9DC-EF83E09DC024}" type="datetimeFigureOut">
              <a:rPr lang="en-GB" smtClean="0"/>
              <a:t>13/07/2023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4D3C9-F83D-4608-88B2-3D69C7DB7D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733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4D3C9-F83D-4608-88B2-3D69C7DB7D6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373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4D3C9-F83D-4608-88B2-3D69C7DB7D6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124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751E00-8267-4604-A477-06D690F3831A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BB5B2E-7B09-42BA-B78A-718198AF4022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A41635-D202-4D10-8FA9-DA258B96F66E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68E297-6CBE-4718-A55E-559A2615A1B7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56A142-61B5-4E3D-90E3-37CCCA5B8200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46EF70-771F-4125-BD92-2CF85D34D26F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55F65-09CC-47BE-B43C-09A283D2E9B2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02316F-EB17-4252-8A8C-611AED72FBAB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B138E0-A9D7-4867-995F-585EB895710D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CF3198-B843-4265-ABF0-65946D3BF37C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0879FC-8726-479C-A2CE-57C987F54908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27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8F5D6D9-064D-480F-AE44-1D22C9D85F98}" type="slidenum">
              <a:rPr lang="pt-BR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620688"/>
            <a:ext cx="8352928" cy="2952328"/>
          </a:xfrm>
        </p:spPr>
        <p:txBody>
          <a:bodyPr/>
          <a:lstStyle/>
          <a:p>
            <a:r>
              <a:rPr lang="pt-BR" sz="3600" dirty="0"/>
              <a:t>hARdware: APLICATIVO PARA AUXILIAR A VISITAÇÃO DE OBJETOS DE UM MUSEU TECNOLÓGICO USANDO REALIDADE AUMENTADA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1620" y="3933056"/>
            <a:ext cx="6840760" cy="1752600"/>
          </a:xfrm>
        </p:spPr>
        <p:txBody>
          <a:bodyPr>
            <a:normAutofit/>
          </a:bodyPr>
          <a:lstStyle/>
          <a:p>
            <a:r>
              <a:rPr lang="pt-BR" dirty="0"/>
              <a:t>Aluno: Henrique Delegrego</a:t>
            </a:r>
          </a:p>
          <a:p>
            <a:endParaRPr lang="pt-BR" dirty="0"/>
          </a:p>
          <a:p>
            <a:r>
              <a:rPr lang="pt-BR" dirty="0"/>
              <a:t>Orientador: Dalton Solano dos Reis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pt-BR" sz="3600" dirty="0"/>
              <a:t>Trabalhos Correlatos (2/3)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392488"/>
          </a:xfrm>
        </p:spPr>
        <p:txBody>
          <a:bodyPr>
            <a:normAutofit/>
          </a:bodyPr>
          <a:lstStyle/>
          <a:p>
            <a:r>
              <a:rPr lang="pt-BR" sz="2000" dirty="0"/>
              <a:t>Permite visualizar uma projeção 3D animada do interior do corpo humano</a:t>
            </a:r>
          </a:p>
          <a:p>
            <a:r>
              <a:rPr lang="pt-BR" sz="2000" dirty="0"/>
              <a:t>Mostra o sistema respiratório, circulatório, digestivo, urinário e esquelético simultaneamente, com a possibilidade de também os ver individualmente</a:t>
            </a:r>
          </a:p>
          <a:p>
            <a:r>
              <a:rPr lang="pt-BR" sz="2000" dirty="0"/>
              <a:t>Requer o uso de uma camisa especial com marcadores na região do torso</a:t>
            </a:r>
          </a:p>
          <a:p>
            <a:r>
              <a:rPr lang="pt-BR" sz="2000" dirty="0"/>
              <a:t>Usado por professores de jardim de infância para ensinar crianças sobre o corpo humano</a:t>
            </a:r>
          </a:p>
          <a:p>
            <a:r>
              <a:rPr lang="pt-BR" sz="2000" dirty="0"/>
              <a:t>Não foi mencionada nenhuma ferramenta de desenvolvimento usada para criar esse aplicativo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3A253A4-CFDF-C35A-1B5A-878A58B44091}"/>
              </a:ext>
            </a:extLst>
          </p:cNvPr>
          <p:cNvSpPr txBox="1">
            <a:spLocks/>
          </p:cNvSpPr>
          <p:nvPr/>
        </p:nvSpPr>
        <p:spPr bwMode="auto">
          <a:xfrm>
            <a:off x="457200" y="76470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sz="2400" kern="0" dirty="0"/>
              <a:t>Virtuali-Tee (Curiscope 2016)</a:t>
            </a:r>
            <a:endParaRPr lang="pt-BR" sz="2400" kern="0" dirty="0"/>
          </a:p>
        </p:txBody>
      </p:sp>
    </p:spTree>
    <p:extLst>
      <p:ext uri="{BB962C8B-B14F-4D97-AF65-F5344CB8AC3E}">
        <p14:creationId xmlns:p14="http://schemas.microsoft.com/office/powerpoint/2010/main" val="988537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pt-BR" sz="3600" dirty="0"/>
              <a:t>Trabalhos Correlatos (3/3)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392488"/>
          </a:xfrm>
        </p:spPr>
        <p:txBody>
          <a:bodyPr>
            <a:normAutofit/>
          </a:bodyPr>
          <a:lstStyle/>
          <a:p>
            <a:r>
              <a:rPr lang="pt-BR" sz="2000" dirty="0"/>
              <a:t>Desenvolvido em colaboração com o Museu da Acrópole de Atenas</a:t>
            </a:r>
          </a:p>
          <a:p>
            <a:r>
              <a:rPr lang="pt-BR" sz="2000" dirty="0"/>
              <a:t>Reconstrói virtualmente as obras em exposição nesse museu adicionando pedaços que foram destruídos, posicionamento virtual no local original de exibição e adição virtual das cores autênticas</a:t>
            </a:r>
          </a:p>
          <a:p>
            <a:r>
              <a:rPr lang="pt-BR" sz="2000" dirty="0"/>
              <a:t>Mostra efeitos visuais quando apontado para certas obras</a:t>
            </a:r>
          </a:p>
          <a:p>
            <a:r>
              <a:rPr lang="pt-BR" sz="2000" dirty="0"/>
              <a:t>Desenvolvido com a ferramenta </a:t>
            </a:r>
            <a:r>
              <a:rPr lang="pt-BR" sz="2000" dirty="0" err="1"/>
              <a:t>instantAR</a:t>
            </a:r>
            <a:endParaRPr lang="pt-BR" sz="20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3A253A4-CFDF-C35A-1B5A-878A58B44091}"/>
              </a:ext>
            </a:extLst>
          </p:cNvPr>
          <p:cNvSpPr txBox="1">
            <a:spLocks/>
          </p:cNvSpPr>
          <p:nvPr/>
        </p:nvSpPr>
        <p:spPr bwMode="auto">
          <a:xfrm>
            <a:off x="457200" y="76470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sz="2400" kern="0" dirty="0"/>
              <a:t>A Digital Look At Physical Museum Exhibits</a:t>
            </a:r>
          </a:p>
          <a:p>
            <a:r>
              <a:rPr lang="en-GB" sz="2400" kern="0" dirty="0"/>
              <a:t>(Keil </a:t>
            </a:r>
            <a:r>
              <a:rPr lang="en-GB" sz="2400" i="1" kern="0" dirty="0"/>
              <a:t>et al.</a:t>
            </a:r>
            <a:r>
              <a:rPr lang="en-GB" sz="2400" kern="0" dirty="0"/>
              <a:t> 2013)</a:t>
            </a:r>
            <a:endParaRPr lang="pt-BR" sz="24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789BB-D951-62A4-8887-C80E1B180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77072"/>
            <a:ext cx="8435280" cy="26405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6653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 Funcionais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permitir que o usuário manipule virtualmente o objeto virtual</a:t>
            </a:r>
          </a:p>
          <a:p>
            <a:r>
              <a:rPr lang="pt-BR" dirty="0"/>
              <a:t>permitir que o usuário se movimente no espaço 3D mantendo o objeto virtual sobreposto a peça do museu</a:t>
            </a:r>
          </a:p>
          <a:p>
            <a:r>
              <a:rPr lang="pt-BR" dirty="0"/>
              <a:t>permitir que o usuário selecione o objeto virtual que representa a peça do museu para visualizar a sua animação</a:t>
            </a:r>
          </a:p>
          <a:p>
            <a:r>
              <a:rPr lang="pt-BR" dirty="0"/>
              <a:t>exibir informações detalhadas sobre as peças do museu</a:t>
            </a:r>
          </a:p>
          <a:p>
            <a:r>
              <a:rPr lang="pt-BR" dirty="0"/>
              <a:t>incluir áudios que ajudam na imersão do usuário</a:t>
            </a:r>
          </a:p>
          <a:p>
            <a:r>
              <a:rPr lang="pt-BR" dirty="0"/>
              <a:t>o aplicativo deve ser capaz de detectar e reconhecer marcadores de peças do museu usando a câmera do dispositivo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7644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 Não Funcionais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680520"/>
          </a:xfrm>
        </p:spPr>
        <p:txBody>
          <a:bodyPr>
            <a:normAutofit/>
          </a:bodyPr>
          <a:lstStyle/>
          <a:p>
            <a:r>
              <a:rPr lang="pt-BR" sz="2200" dirty="0"/>
              <a:t>utilizar o ambiente de desenvolvimento Visual Studio Code com o motor de jogos Unity</a:t>
            </a:r>
          </a:p>
          <a:p>
            <a:r>
              <a:rPr lang="pt-BR" sz="2200" dirty="0"/>
              <a:t>utilizar a linguagem de programação C#</a:t>
            </a:r>
          </a:p>
          <a:p>
            <a:r>
              <a:rPr lang="pt-BR" sz="2200" dirty="0"/>
              <a:t>ser desenvolvido para plataforma Android</a:t>
            </a:r>
          </a:p>
          <a:p>
            <a:r>
              <a:rPr lang="pt-BR" sz="2200" dirty="0"/>
              <a:t>utilizar as peças do museu como marcadores para ancoragem do conteúdo virtual</a:t>
            </a:r>
          </a:p>
          <a:p>
            <a:r>
              <a:rPr lang="pt-BR" sz="2200" dirty="0"/>
              <a:t>utilizar a ferramenta Vuforia para detecção dos marcadores</a:t>
            </a:r>
          </a:p>
        </p:txBody>
      </p:sp>
    </p:spTree>
    <p:extLst>
      <p:ext uri="{BB962C8B-B14F-4D97-AF65-F5344CB8AC3E}">
        <p14:creationId xmlns:p14="http://schemas.microsoft.com/office/powerpoint/2010/main" val="2386700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06491" y="1700808"/>
            <a:ext cx="3960440" cy="2448272"/>
          </a:xfrm>
        </p:spPr>
        <p:txBody>
          <a:bodyPr/>
          <a:lstStyle/>
          <a:p>
            <a:r>
              <a:rPr lang="pt-BR" dirty="0"/>
              <a:t>Cenário:</a:t>
            </a:r>
            <a:br>
              <a:rPr lang="pt-BR" dirty="0"/>
            </a:br>
            <a:r>
              <a:rPr lang="pt-BR" dirty="0"/>
              <a:t> placa mãe</a:t>
            </a:r>
          </a:p>
        </p:txBody>
      </p:sp>
      <p:pic>
        <p:nvPicPr>
          <p:cNvPr id="4" name="Picture 3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9A894959-9DA0-FF2C-0456-83C49D14C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2" t="1736" r="9866" b="2502"/>
          <a:stretch/>
        </p:blipFill>
        <p:spPr bwMode="auto">
          <a:xfrm>
            <a:off x="611560" y="44626"/>
            <a:ext cx="4104456" cy="6691443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07070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60034" y="2420888"/>
            <a:ext cx="3926377" cy="1224136"/>
          </a:xfrm>
        </p:spPr>
        <p:txBody>
          <a:bodyPr/>
          <a:lstStyle/>
          <a:p>
            <a:r>
              <a:rPr lang="pt-BR" dirty="0"/>
              <a:t>Visão Geral</a:t>
            </a:r>
          </a:p>
        </p:txBody>
      </p:sp>
      <p:pic>
        <p:nvPicPr>
          <p:cNvPr id="4" name="Picture 3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55B31283-48CD-1BD3-8106-B6098C6BE3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" r="1915"/>
          <a:stretch/>
        </p:blipFill>
        <p:spPr bwMode="auto">
          <a:xfrm>
            <a:off x="179512" y="116632"/>
            <a:ext cx="4320480" cy="6657462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22824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1509704097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9A365E77-BE8A-5A04-C5F1-CA3F8300BD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4" t="23785" r="5734" b="13322"/>
          <a:stretch/>
        </p:blipFill>
        <p:spPr bwMode="auto">
          <a:xfrm>
            <a:off x="151334" y="116633"/>
            <a:ext cx="4276650" cy="6631381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7D75FEF-F88F-0E62-BF62-998C2B1C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34" y="2420888"/>
            <a:ext cx="3926377" cy="1224136"/>
          </a:xfrm>
        </p:spPr>
        <p:txBody>
          <a:bodyPr/>
          <a:lstStyle/>
          <a:p>
            <a:r>
              <a:rPr lang="pt-BR" dirty="0"/>
              <a:t>Visão Geral</a:t>
            </a:r>
          </a:p>
        </p:txBody>
      </p:sp>
    </p:spTree>
    <p:extLst>
      <p:ext uri="{BB962C8B-B14F-4D97-AF65-F5344CB8AC3E}">
        <p14:creationId xmlns:p14="http://schemas.microsoft.com/office/powerpoint/2010/main" val="3662223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, electronic engineering, person&#10;&#10;Description automatically generated">
            <a:extLst>
              <a:ext uri="{FF2B5EF4-FFF2-40B4-BE49-F238E27FC236}">
                <a16:creationId xmlns:a16="http://schemas.microsoft.com/office/drawing/2014/main" id="{EABC0B70-D886-B765-2608-6ECDD339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1013"/>
            <a:ext cx="4680520" cy="66484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697E01C1-6379-A701-83E6-4BBE12687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34" y="2420888"/>
            <a:ext cx="3926377" cy="1224136"/>
          </a:xfrm>
        </p:spPr>
        <p:txBody>
          <a:bodyPr/>
          <a:lstStyle/>
          <a:p>
            <a:r>
              <a:rPr lang="pt-BR" dirty="0"/>
              <a:t>Visão Geral</a:t>
            </a:r>
          </a:p>
        </p:txBody>
      </p:sp>
    </p:spTree>
    <p:extLst>
      <p:ext uri="{BB962C8B-B14F-4D97-AF65-F5344CB8AC3E}">
        <p14:creationId xmlns:p14="http://schemas.microsoft.com/office/powerpoint/2010/main" val="1720357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17268" y="2857500"/>
            <a:ext cx="5688632" cy="1143000"/>
          </a:xfrm>
        </p:spPr>
        <p:txBody>
          <a:bodyPr/>
          <a:lstStyle/>
          <a:p>
            <a:r>
              <a:rPr lang="pt-BR" dirty="0"/>
              <a:t>Cenário: válvula bug</a:t>
            </a:r>
          </a:p>
        </p:txBody>
      </p:sp>
      <p:pic>
        <p:nvPicPr>
          <p:cNvPr id="3" name="Picture 2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650AAFA2-31D4-CC55-C86D-D823C7133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9" t="3428" r="8552" b="2642"/>
          <a:stretch/>
        </p:blipFill>
        <p:spPr bwMode="auto">
          <a:xfrm>
            <a:off x="251520" y="0"/>
            <a:ext cx="2952328" cy="6798428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80657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book, graphic design&#10;&#10;Description automatically generated">
            <a:extLst>
              <a:ext uri="{FF2B5EF4-FFF2-40B4-BE49-F238E27FC236}">
                <a16:creationId xmlns:a16="http://schemas.microsoft.com/office/drawing/2014/main" id="{70AA51F3-C91A-D58B-F045-A86313B5D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4" t="31372" r="8203" b="16382"/>
          <a:stretch/>
        </p:blipFill>
        <p:spPr bwMode="auto">
          <a:xfrm rot="16200000">
            <a:off x="403556" y="650026"/>
            <a:ext cx="4464495" cy="5125900"/>
          </a:xfrm>
          <a:prstGeom prst="rect">
            <a:avLst/>
          </a:prstGeom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523B15CC-090D-F507-346C-FB5BD9B6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34" y="2420888"/>
            <a:ext cx="3926377" cy="1224136"/>
          </a:xfrm>
        </p:spPr>
        <p:txBody>
          <a:bodyPr/>
          <a:lstStyle/>
          <a:p>
            <a:r>
              <a:rPr lang="pt-BR" dirty="0"/>
              <a:t>Visão Geral</a:t>
            </a:r>
          </a:p>
        </p:txBody>
      </p:sp>
    </p:spTree>
    <p:extLst>
      <p:ext uri="{BB962C8B-B14F-4D97-AF65-F5344CB8AC3E}">
        <p14:creationId xmlns:p14="http://schemas.microsoft.com/office/powerpoint/2010/main" val="3360746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Introdução</a:t>
            </a:r>
          </a:p>
          <a:p>
            <a:r>
              <a:rPr lang="pt-BR" dirty="0"/>
              <a:t>Objetivos</a:t>
            </a:r>
          </a:p>
          <a:p>
            <a:r>
              <a:rPr lang="pt-BR" dirty="0"/>
              <a:t>Fundamentação teórica</a:t>
            </a:r>
          </a:p>
          <a:p>
            <a:r>
              <a:rPr lang="pt-BR" dirty="0"/>
              <a:t>Trabalhos correlatos</a:t>
            </a:r>
          </a:p>
          <a:p>
            <a:r>
              <a:rPr lang="pt-BR" dirty="0"/>
              <a:t>Visão geral</a:t>
            </a:r>
          </a:p>
          <a:p>
            <a:r>
              <a:rPr lang="pt-BR" dirty="0"/>
              <a:t>Implementação</a:t>
            </a:r>
          </a:p>
          <a:p>
            <a:r>
              <a:rPr lang="pt-BR" dirty="0"/>
              <a:t>Análise dos resultados</a:t>
            </a:r>
          </a:p>
          <a:p>
            <a:r>
              <a:rPr lang="pt-BR" dirty="0"/>
              <a:t>Sugestão</a:t>
            </a:r>
          </a:p>
          <a:p>
            <a:r>
              <a:rPr lang="pt-BR" dirty="0"/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247299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61964" y="-21704"/>
            <a:ext cx="5220072" cy="836712"/>
          </a:xfrm>
        </p:spPr>
        <p:txBody>
          <a:bodyPr/>
          <a:lstStyle/>
          <a:p>
            <a:r>
              <a:rPr lang="pt-BR" sz="3600" dirty="0"/>
              <a:t>Implementação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9EDC1AE-89A9-2F9F-C0E2-C6F842636621}"/>
              </a:ext>
            </a:extLst>
          </p:cNvPr>
          <p:cNvSpPr txBox="1">
            <a:spLocks/>
          </p:cNvSpPr>
          <p:nvPr/>
        </p:nvSpPr>
        <p:spPr bwMode="auto">
          <a:xfrm>
            <a:off x="457200" y="27882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2400" kern="0" dirty="0"/>
              <a:t>Criação dos marcadores no Vuforia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726736-2682-914F-3A15-CFD3232F4F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7741" r="45345" b="65656"/>
          <a:stretch/>
        </p:blipFill>
        <p:spPr bwMode="auto">
          <a:xfrm>
            <a:off x="261386" y="3572418"/>
            <a:ext cx="5688630" cy="2080642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4BDB48-4351-F494-09EE-C92384CD4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1" t="7922" r="5169" b="14160"/>
          <a:stretch/>
        </p:blipFill>
        <p:spPr>
          <a:xfrm>
            <a:off x="457199" y="1204939"/>
            <a:ext cx="6635081" cy="17606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C6AAFE-52E8-2451-B98B-C67C410687CC}"/>
              </a:ext>
            </a:extLst>
          </p:cNvPr>
          <p:cNvSpPr/>
          <p:nvPr/>
        </p:nvSpPr>
        <p:spPr>
          <a:xfrm>
            <a:off x="457200" y="1491985"/>
            <a:ext cx="1728192" cy="151216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noFill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16ADC0-95A5-E246-EFDD-C47FEC38A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78" y="3004153"/>
            <a:ext cx="2808312" cy="377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25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9EDC1AE-89A9-2F9F-C0E2-C6F842636621}"/>
              </a:ext>
            </a:extLst>
          </p:cNvPr>
          <p:cNvSpPr txBox="1">
            <a:spLocks/>
          </p:cNvSpPr>
          <p:nvPr/>
        </p:nvSpPr>
        <p:spPr bwMode="auto">
          <a:xfrm>
            <a:off x="313184" y="-171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2400" kern="0" dirty="0"/>
              <a:t>Aprimoramento do marcador</a:t>
            </a:r>
          </a:p>
        </p:txBody>
      </p:sp>
      <p:pic>
        <p:nvPicPr>
          <p:cNvPr id="3" name="Picture 2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175073A9-AF77-C1EE-EB6B-0B52680411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" r="1915"/>
          <a:stretch/>
        </p:blipFill>
        <p:spPr bwMode="auto">
          <a:xfrm>
            <a:off x="107506" y="835292"/>
            <a:ext cx="3799629" cy="5854878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9A5E52D-E2C4-EF8B-4B88-4CB7FA97DF8F}"/>
              </a:ext>
            </a:extLst>
          </p:cNvPr>
          <p:cNvSpPr/>
          <p:nvPr/>
        </p:nvSpPr>
        <p:spPr>
          <a:xfrm>
            <a:off x="3995936" y="3314722"/>
            <a:ext cx="720080" cy="343154"/>
          </a:xfrm>
          <a:prstGeom prst="rightArrow">
            <a:avLst>
              <a:gd name="adj1" fmla="val 50000"/>
              <a:gd name="adj2" fmla="val 4338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F8718B-52B9-6E0A-49BE-973146B32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81" t="9050" r="10480" b="23929"/>
          <a:stretch/>
        </p:blipFill>
        <p:spPr>
          <a:xfrm>
            <a:off x="4804819" y="912644"/>
            <a:ext cx="4254200" cy="577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8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7C982F3-B88C-D4C1-FF0B-E2E9B92E8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5" r="16981"/>
          <a:stretch/>
        </p:blipFill>
        <p:spPr bwMode="auto">
          <a:xfrm>
            <a:off x="611560" y="157670"/>
            <a:ext cx="3394720" cy="6511690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FBE586C-1B60-695A-EC8D-963510E24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034" y="2420888"/>
            <a:ext cx="3926377" cy="1224136"/>
          </a:xfrm>
        </p:spPr>
        <p:txBody>
          <a:bodyPr/>
          <a:lstStyle/>
          <a:p>
            <a:r>
              <a:rPr lang="pt-BR" dirty="0"/>
              <a:t>Criação das molduras</a:t>
            </a:r>
          </a:p>
        </p:txBody>
      </p:sp>
    </p:spTree>
    <p:extLst>
      <p:ext uri="{BB962C8B-B14F-4D97-AF65-F5344CB8AC3E}">
        <p14:creationId xmlns:p14="http://schemas.microsoft.com/office/powerpoint/2010/main" val="617540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9EDC1AE-89A9-2F9F-C0E2-C6F842636621}"/>
              </a:ext>
            </a:extLst>
          </p:cNvPr>
          <p:cNvSpPr txBox="1">
            <a:spLocks/>
          </p:cNvSpPr>
          <p:nvPr/>
        </p:nvSpPr>
        <p:spPr bwMode="auto">
          <a:xfrm>
            <a:off x="457200" y="-2738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2400" kern="0" dirty="0"/>
              <a:t>Código mostrando o contador</a:t>
            </a:r>
          </a:p>
        </p:txBody>
      </p:sp>
      <p:pic>
        <p:nvPicPr>
          <p:cNvPr id="6" name="Picture 5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D64BD555-3D7E-97E4-5014-AFC29EBF8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6" y="1340768"/>
            <a:ext cx="8954950" cy="43924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091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9EDC1AE-89A9-2F9F-C0E2-C6F842636621}"/>
              </a:ext>
            </a:extLst>
          </p:cNvPr>
          <p:cNvSpPr txBox="1">
            <a:spLocks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2400" kern="0" dirty="0"/>
              <a:t>Microcontrolador ESP8266</a:t>
            </a:r>
          </a:p>
        </p:txBody>
      </p:sp>
      <p:pic>
        <p:nvPicPr>
          <p:cNvPr id="6" name="Imagem 1" descr="Circuito eletrônico com fios&#10;&#10;Descrição gerada automaticamente">
            <a:extLst>
              <a:ext uri="{FF2B5EF4-FFF2-40B4-BE49-F238E27FC236}">
                <a16:creationId xmlns:a16="http://schemas.microsoft.com/office/drawing/2014/main" id="{C270A8CD-C707-1817-05A6-51BE82168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013" y="908720"/>
            <a:ext cx="5631977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63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9EDC1AE-89A9-2F9F-C0E2-C6F842636621}"/>
              </a:ext>
            </a:extLst>
          </p:cNvPr>
          <p:cNvSpPr txBox="1">
            <a:spLocks/>
          </p:cNvSpPr>
          <p:nvPr/>
        </p:nvSpPr>
        <p:spPr bwMode="auto">
          <a:xfrm>
            <a:off x="457200" y="-2738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2400" kern="0" dirty="0"/>
              <a:t>Código para controlar o LED</a:t>
            </a:r>
          </a:p>
        </p:txBody>
      </p:sp>
      <p:pic>
        <p:nvPicPr>
          <p:cNvPr id="3" name="Picture 2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DA1A7893-DE3C-817B-33CE-D98A84346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5" t="10495" r="6980" b="26926"/>
          <a:stretch/>
        </p:blipFill>
        <p:spPr bwMode="auto">
          <a:xfrm>
            <a:off x="1345015" y="800708"/>
            <a:ext cx="6453973" cy="5256584"/>
          </a:xfrm>
          <a:prstGeom prst="rect">
            <a:avLst/>
          </a:prstGeom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85890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9EDC1AE-89A9-2F9F-C0E2-C6F842636621}"/>
              </a:ext>
            </a:extLst>
          </p:cNvPr>
          <p:cNvSpPr txBox="1">
            <a:spLocks/>
          </p:cNvSpPr>
          <p:nvPr/>
        </p:nvSpPr>
        <p:spPr bwMode="auto">
          <a:xfrm>
            <a:off x="457200" y="-2738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2400" kern="0" dirty="0"/>
              <a:t>Criação do vídeo do código bugado</a:t>
            </a:r>
          </a:p>
        </p:txBody>
      </p:sp>
      <p:pic>
        <p:nvPicPr>
          <p:cNvPr id="5" name="Picture 4" descr="A screenshot of a video player menu&#10;&#10;Description automatically generated with medium confidence">
            <a:extLst>
              <a:ext uri="{FF2B5EF4-FFF2-40B4-BE49-F238E27FC236}">
                <a16:creationId xmlns:a16="http://schemas.microsoft.com/office/drawing/2014/main" id="{6C247CF3-8C30-C038-0E16-FDC154FE5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9" t="2393" r="3191"/>
          <a:stretch/>
        </p:blipFill>
        <p:spPr bwMode="auto">
          <a:xfrm>
            <a:off x="1367644" y="762873"/>
            <a:ext cx="6372708" cy="5302301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19485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572" y="0"/>
            <a:ext cx="8229600" cy="1143000"/>
          </a:xfrm>
        </p:spPr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29830"/>
            <a:ext cx="8229600" cy="4680520"/>
          </a:xfrm>
        </p:spPr>
        <p:txBody>
          <a:bodyPr>
            <a:normAutofit/>
          </a:bodyPr>
          <a:lstStyle/>
          <a:p>
            <a:r>
              <a:rPr lang="pt-BR" sz="2000" dirty="0"/>
              <a:t>Necessidade de uma conexão Wi-Fi com o microcontrolador para operar o LED</a:t>
            </a:r>
          </a:p>
          <a:p>
            <a:r>
              <a:rPr lang="pt-BR" sz="2000" dirty="0"/>
              <a:t>A opção de usar quadros de texto fora da imagem no cenário da placa mostrou-se inviável do ponto de vista de usabilidade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6B4714-0C5A-A0C0-E9B4-9D80D416C5F7}"/>
              </a:ext>
            </a:extLst>
          </p:cNvPr>
          <p:cNvSpPr txBox="1">
            <a:spLocks/>
          </p:cNvSpPr>
          <p:nvPr/>
        </p:nvSpPr>
        <p:spPr bwMode="auto">
          <a:xfrm>
            <a:off x="457200" y="692696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3600" kern="0" dirty="0"/>
              <a:t>Usabilidade</a:t>
            </a:r>
          </a:p>
        </p:txBody>
      </p:sp>
    </p:spTree>
    <p:extLst>
      <p:ext uri="{BB962C8B-B14F-4D97-AF65-F5344CB8AC3E}">
        <p14:creationId xmlns:p14="http://schemas.microsoft.com/office/powerpoint/2010/main" val="3487219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1860"/>
            <a:ext cx="8229600" cy="1143000"/>
          </a:xfrm>
        </p:spPr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680520"/>
          </a:xfrm>
        </p:spPr>
        <p:txBody>
          <a:bodyPr>
            <a:normAutofit/>
          </a:bodyPr>
          <a:lstStyle/>
          <a:p>
            <a:r>
              <a:rPr lang="pt-BR" sz="2000" dirty="0"/>
              <a:t>Não funciona corretamente quando o smartphone treme</a:t>
            </a:r>
          </a:p>
          <a:p>
            <a:r>
              <a:rPr lang="pt-BR" sz="2000" dirty="0"/>
              <a:t>A proximidade excessiva entre os botões virtuais resultava em sobreposição indesejada e acionamento simultâneo de múltiplos botões, sendo necessário reposicioná-los</a:t>
            </a:r>
          </a:p>
          <a:p>
            <a:r>
              <a:rPr lang="pt-BR" sz="2000" dirty="0"/>
              <a:t>Foi adicionada uma imagem nos marcadores com um link para o GitHub do TCC e resultou em maior precisão na detecção e rastreamento dos objetos virtuais</a:t>
            </a:r>
          </a:p>
          <a:p>
            <a:r>
              <a:rPr lang="pt-BR" sz="2000" dirty="0"/>
              <a:t>A adição de placas controladoras de Hard Disk drive (HDD) no cenário da válvula aumentou a estabilidade do marcador</a:t>
            </a:r>
          </a:p>
          <a:p>
            <a:r>
              <a:rPr lang="pt-BR" sz="2000" dirty="0"/>
              <a:t>A pintura preta na chapa de madeira contribuiu para uma melhor detecção dos marcadores</a:t>
            </a:r>
          </a:p>
          <a:p>
            <a:r>
              <a:rPr lang="pt-BR" sz="2000" dirty="0"/>
              <a:t>Possível reconhecer o marcador até mesmo em configurações de baixa luminosidade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424898F-652A-9E84-7FF5-A2B007D96335}"/>
              </a:ext>
            </a:extLst>
          </p:cNvPr>
          <p:cNvSpPr txBox="1">
            <a:spLocks/>
          </p:cNvSpPr>
          <p:nvPr/>
        </p:nvSpPr>
        <p:spPr bwMode="auto">
          <a:xfrm>
            <a:off x="457200" y="56964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3600" kern="0" dirty="0"/>
              <a:t>Detectabilidade</a:t>
            </a:r>
          </a:p>
        </p:txBody>
      </p:sp>
    </p:spTree>
    <p:extLst>
      <p:ext uri="{BB962C8B-B14F-4D97-AF65-F5344CB8AC3E}">
        <p14:creationId xmlns:p14="http://schemas.microsoft.com/office/powerpoint/2010/main" val="1177147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572" y="0"/>
            <a:ext cx="8229600" cy="1143000"/>
          </a:xfrm>
        </p:spPr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6B4714-0C5A-A0C0-E9B4-9D80D416C5F7}"/>
              </a:ext>
            </a:extLst>
          </p:cNvPr>
          <p:cNvSpPr txBox="1">
            <a:spLocks/>
          </p:cNvSpPr>
          <p:nvPr/>
        </p:nvSpPr>
        <p:spPr bwMode="auto">
          <a:xfrm>
            <a:off x="457200" y="692696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3600" kern="0" dirty="0"/>
              <a:t>Detectabilidade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BD9429B-B421-109D-0A2D-1A7FBB5DB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182601"/>
              </p:ext>
            </p:extLst>
          </p:nvPr>
        </p:nvGraphicFramePr>
        <p:xfrm>
          <a:off x="250760" y="1988840"/>
          <a:ext cx="8750239" cy="3901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10804">
                  <a:extLst>
                    <a:ext uri="{9D8B030D-6E8A-4147-A177-3AD203B41FA5}">
                      <a16:colId xmlns:a16="http://schemas.microsoft.com/office/drawing/2014/main" val="625540526"/>
                    </a:ext>
                  </a:extLst>
                </a:gridCol>
                <a:gridCol w="1738430">
                  <a:extLst>
                    <a:ext uri="{9D8B030D-6E8A-4147-A177-3AD203B41FA5}">
                      <a16:colId xmlns:a16="http://schemas.microsoft.com/office/drawing/2014/main" val="2836819983"/>
                    </a:ext>
                  </a:extLst>
                </a:gridCol>
                <a:gridCol w="4501005">
                  <a:extLst>
                    <a:ext uri="{9D8B030D-6E8A-4147-A177-3AD203B41FA5}">
                      <a16:colId xmlns:a16="http://schemas.microsoft.com/office/drawing/2014/main" val="3947656083"/>
                    </a:ext>
                  </a:extLst>
                </a:gridCol>
              </a:tblGrid>
              <a:tr h="468052">
                <a:tc>
                  <a:txBody>
                    <a:bodyPr/>
                    <a:lstStyle/>
                    <a:p>
                      <a:r>
                        <a:rPr lang="pt-BR" sz="1600">
                          <a:solidFill>
                            <a:schemeClr val="tx1"/>
                          </a:solidFill>
                          <a:effectLst/>
                        </a:rPr>
                        <a:t>Configuração de marcador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6639" marR="76639" marT="0" marB="0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solidFill>
                            <a:schemeClr val="tx1"/>
                          </a:solidFill>
                          <a:effectLst/>
                        </a:rPr>
                        <a:t>Detectabilidade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6639" marR="76639" marT="0" marB="0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solidFill>
                            <a:schemeClr val="tx1"/>
                          </a:solidFill>
                          <a:effectLst/>
                        </a:rPr>
                        <a:t>Comentários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6639" marR="76639" marT="0" marB="0"/>
                </a:tc>
                <a:extLst>
                  <a:ext uri="{0D108BD9-81ED-4DB2-BD59-A6C34878D82A}">
                    <a16:rowId xmlns:a16="http://schemas.microsoft.com/office/drawing/2014/main" val="3173971239"/>
                  </a:ext>
                </a:extLst>
              </a:tr>
              <a:tr h="936105">
                <a:tc>
                  <a:txBody>
                    <a:bodyPr/>
                    <a:lstStyle/>
                    <a:p>
                      <a:r>
                        <a:rPr lang="pt-BR" sz="1600">
                          <a:solidFill>
                            <a:schemeClr val="tx1"/>
                          </a:solidFill>
                          <a:effectLst/>
                        </a:rPr>
                        <a:t>Somente a placa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6639" marR="76639" marT="0" marB="0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solidFill>
                            <a:schemeClr val="tx1"/>
                          </a:solidFill>
                          <a:effectLst/>
                        </a:rPr>
                        <a:t>Baixa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6639" marR="76639" marT="0" marB="0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solidFill>
                            <a:schemeClr val="tx1"/>
                          </a:solidFill>
                          <a:effectLst/>
                        </a:rPr>
                        <a:t>O marcador nessa configuração era somente reconhecido sobre condições ideias de luz, tendo que projetar uma iluminação artificial sobre o objeto.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6639" marR="76639" marT="0" marB="0"/>
                </a:tc>
                <a:extLst>
                  <a:ext uri="{0D108BD9-81ED-4DB2-BD59-A6C34878D82A}">
                    <a16:rowId xmlns:a16="http://schemas.microsoft.com/office/drawing/2014/main" val="3060353941"/>
                  </a:ext>
                </a:extLst>
              </a:tr>
              <a:tr h="1170129">
                <a:tc>
                  <a:txBody>
                    <a:bodyPr/>
                    <a:lstStyle/>
                    <a:p>
                      <a:r>
                        <a:rPr lang="pt-BR" sz="1600">
                          <a:solidFill>
                            <a:schemeClr val="tx1"/>
                          </a:solidFill>
                          <a:effectLst/>
                        </a:rPr>
                        <a:t>Placa + imagem de pedregulhos + chapa cor marrom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6639" marR="76639" marT="0" marB="0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solidFill>
                            <a:schemeClr val="tx1"/>
                          </a:solidFill>
                          <a:effectLst/>
                        </a:rPr>
                        <a:t>Razoável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6639" marR="76639" marT="0" marB="0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solidFill>
                            <a:schemeClr val="tx1"/>
                          </a:solidFill>
                          <a:effectLst/>
                        </a:rPr>
                        <a:t>Nessa configuração o marcador era reconhecível sobre formas naturais de iluminação, porém em situações de baixa luminosidade a detectabilidade ainda era menor do que a desejada.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6639" marR="76639" marT="0" marB="0"/>
                </a:tc>
                <a:extLst>
                  <a:ext uri="{0D108BD9-81ED-4DB2-BD59-A6C34878D82A}">
                    <a16:rowId xmlns:a16="http://schemas.microsoft.com/office/drawing/2014/main" val="2270565373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r>
                        <a:rPr lang="pt-BR" sz="1600">
                          <a:solidFill>
                            <a:schemeClr val="tx1"/>
                          </a:solidFill>
                          <a:effectLst/>
                        </a:rPr>
                        <a:t>Placa + etiqueta TCC + chapa cor marrom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6639" marR="76639" marT="0" marB="0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solidFill>
                            <a:schemeClr val="tx1"/>
                          </a:solidFill>
                          <a:effectLst/>
                        </a:rPr>
                        <a:t>Razoável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6639" marR="76639" marT="0" marB="0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solidFill>
                            <a:schemeClr val="tx1"/>
                          </a:solidFill>
                          <a:effectLst/>
                        </a:rPr>
                        <a:t>Não houve diferença na detectabilidade comparado à configuração anterior.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6639" marR="76639" marT="0" marB="0"/>
                </a:tc>
                <a:extLst>
                  <a:ext uri="{0D108BD9-81ED-4DB2-BD59-A6C34878D82A}">
                    <a16:rowId xmlns:a16="http://schemas.microsoft.com/office/drawing/2014/main" val="4135396831"/>
                  </a:ext>
                </a:extLst>
              </a:tr>
              <a:tr h="702078">
                <a:tc>
                  <a:txBody>
                    <a:bodyPr/>
                    <a:lstStyle/>
                    <a:p>
                      <a:r>
                        <a:rPr lang="pt-BR" sz="1600">
                          <a:solidFill>
                            <a:schemeClr val="tx1"/>
                          </a:solidFill>
                          <a:effectLst/>
                        </a:rPr>
                        <a:t>Placa + etiqueta TCC + chapa cor preta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6639" marR="76639" marT="0" marB="0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solidFill>
                            <a:schemeClr val="tx1"/>
                          </a:solidFill>
                          <a:effectLst/>
                        </a:rPr>
                        <a:t>Boa</a:t>
                      </a:r>
                      <a:endParaRPr lang="en-GB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6639" marR="76639" marT="0" marB="0"/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solidFill>
                            <a:schemeClr val="tx1"/>
                          </a:solidFill>
                          <a:effectLst/>
                        </a:rPr>
                        <a:t>Nessa configuração era possível reconhecer o marcador até mesmo em configurações de baixa luminosidade.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6639" marR="76639" marT="0" marB="0"/>
                </a:tc>
                <a:extLst>
                  <a:ext uri="{0D108BD9-81ED-4DB2-BD59-A6C34878D82A}">
                    <a16:rowId xmlns:a16="http://schemas.microsoft.com/office/drawing/2014/main" val="1381502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068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200" dirty="0"/>
              <a:t>Museus promovem um senso de comunidade e celebram a herança coletiva</a:t>
            </a:r>
          </a:p>
          <a:p>
            <a:r>
              <a:rPr lang="pt-BR" sz="2200" dirty="0"/>
              <a:t>Informações limitadas devido à falta de espaço</a:t>
            </a:r>
          </a:p>
          <a:p>
            <a:r>
              <a:rPr lang="pt-BR" sz="2200" dirty="0"/>
              <a:t>QR Codes e Realidade Aumentada (RA) têm sido adotados para fornecer informações extras sobre as obras</a:t>
            </a:r>
          </a:p>
          <a:p>
            <a:r>
              <a:rPr lang="pt-BR" sz="2200" dirty="0"/>
              <a:t>Museus Brasileiros, em geral, não exploram as vantagens dos dispositivos móveis</a:t>
            </a:r>
          </a:p>
          <a:p>
            <a:r>
              <a:rPr lang="pt-BR" sz="2200" dirty="0"/>
              <a:t>Este trabalho desenvolveu um aplicativo móvel de RA para auxiliar a visitação de objetos em um museu tecnológico</a:t>
            </a:r>
          </a:p>
        </p:txBody>
      </p:sp>
    </p:spTree>
    <p:extLst>
      <p:ext uri="{BB962C8B-B14F-4D97-AF65-F5344CB8AC3E}">
        <p14:creationId xmlns:p14="http://schemas.microsoft.com/office/powerpoint/2010/main" val="2769194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1860"/>
            <a:ext cx="8229600" cy="1143000"/>
          </a:xfrm>
        </p:spPr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721049"/>
            <a:ext cx="8229600" cy="4680520"/>
          </a:xfrm>
        </p:spPr>
        <p:txBody>
          <a:bodyPr>
            <a:normAutofit/>
          </a:bodyPr>
          <a:lstStyle/>
          <a:p>
            <a:r>
              <a:rPr lang="pt-BR" sz="2000" dirty="0"/>
              <a:t>Possibilidade do usuário utilizar seu próprio dispositivo, como demonstrado no trabalho de Chen, Chang e Huang (2013)</a:t>
            </a:r>
          </a:p>
          <a:p>
            <a:r>
              <a:rPr lang="pt-BR" sz="2000" dirty="0"/>
              <a:t>Informações adicionais sobre as peças de forma lúdica, seguindo uma abordagem gamificada, semelhante ao aplicativo desenvolvido por Keil </a:t>
            </a:r>
            <a:r>
              <a:rPr lang="pt-BR" sz="2000" i="1" dirty="0"/>
              <a:t>et al</a:t>
            </a:r>
            <a:r>
              <a:rPr lang="pt-BR" sz="2000" dirty="0"/>
              <a:t>. (2013)</a:t>
            </a:r>
          </a:p>
          <a:p>
            <a:r>
              <a:rPr lang="pt-BR" sz="2000" dirty="0"/>
              <a:t>Capaz de projetar objetos virtuais sobre o objeto, de forma semelhante ao aplicativo Virtuali-Tee da Curiscope (2016)</a:t>
            </a:r>
          </a:p>
          <a:p>
            <a:r>
              <a:rPr lang="pt-BR" sz="2000" dirty="0"/>
              <a:t>Possibilidade de ser utilizada diretamente pelo smartphone, uma opção não oferecida pelos trabalhos de museus mencionados anteriormente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424898F-652A-9E84-7FF5-A2B007D96335}"/>
              </a:ext>
            </a:extLst>
          </p:cNvPr>
          <p:cNvSpPr txBox="1">
            <a:spLocks/>
          </p:cNvSpPr>
          <p:nvPr/>
        </p:nvSpPr>
        <p:spPr bwMode="auto">
          <a:xfrm>
            <a:off x="457200" y="56964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3600" kern="0" dirty="0"/>
              <a:t>Trabalhos correlatos</a:t>
            </a:r>
          </a:p>
        </p:txBody>
      </p:sp>
    </p:spTree>
    <p:extLst>
      <p:ext uri="{BB962C8B-B14F-4D97-AF65-F5344CB8AC3E}">
        <p14:creationId xmlns:p14="http://schemas.microsoft.com/office/powerpoint/2010/main" val="2260466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680520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O trabalho atual representa apenas o primeiro passo para o desenvolvimento de um museu virtual completo</a:t>
            </a:r>
          </a:p>
          <a:p>
            <a:r>
              <a:rPr lang="pt-BR" dirty="0"/>
              <a:t>Futuras pesquisas podem explorar a expansão do aplicativo, adicionando mais peças ao acervo virtual</a:t>
            </a:r>
          </a:p>
          <a:p>
            <a:r>
              <a:rPr lang="pt-BR" dirty="0"/>
              <a:t>Aprimoramento da interação com os modelos 3D, permitindo uma visualização em 3D com controles de zoom e rotação</a:t>
            </a:r>
          </a:p>
          <a:p>
            <a:r>
              <a:rPr lang="pt-BR" dirty="0"/>
              <a:t>Criação de um índice para mostrar o acervo de peças do museu</a:t>
            </a:r>
          </a:p>
          <a:p>
            <a:r>
              <a:rPr lang="pt-BR" dirty="0"/>
              <a:t>Criação de uma página externa dedicada ao aplicativo e ao museu, fornecendo mais informações sobre as peças</a:t>
            </a:r>
          </a:p>
          <a:p>
            <a:r>
              <a:rPr lang="pt-BR" dirty="0"/>
              <a:t>Investigação de outras formas de enriquecer a experiência do usuário, como quizzes</a:t>
            </a:r>
          </a:p>
        </p:txBody>
      </p:sp>
    </p:spTree>
    <p:extLst>
      <p:ext uri="{BB962C8B-B14F-4D97-AF65-F5344CB8AC3E}">
        <p14:creationId xmlns:p14="http://schemas.microsoft.com/office/powerpoint/2010/main" val="2847388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Uso da plataforma Unity e da ferramenta Vuforia para criar um ambiente de RA com interação em modelos 3D</a:t>
            </a:r>
          </a:p>
          <a:p>
            <a:r>
              <a:rPr lang="pt-BR" sz="2000" dirty="0"/>
              <a:t>Avaliação do uso das peças do museu como marcadores, incluindo configurações com objetos adicionais, como QR Codes</a:t>
            </a:r>
          </a:p>
          <a:p>
            <a:r>
              <a:rPr lang="pt-BR" sz="2000" dirty="0"/>
              <a:t>Potencial significativo do aplicativo desenvolvido para melhorar a visitação de museus tecnológicos</a:t>
            </a:r>
          </a:p>
          <a:p>
            <a:r>
              <a:rPr lang="pt-BR" sz="2000" dirty="0"/>
              <a:t>Integração da RA com o patrimônio histórico e cultural para preservação e divulgação da memória tecnológica</a:t>
            </a:r>
          </a:p>
          <a:p>
            <a:r>
              <a:rPr lang="pt-BR" sz="2000" dirty="0"/>
              <a:t>Contribuição para o avanço da tecnologia de RA no campo dos museus e incentivo a abordagens similares em outras instituições culturais</a:t>
            </a:r>
          </a:p>
        </p:txBody>
      </p:sp>
    </p:spTree>
    <p:extLst>
      <p:ext uri="{BB962C8B-B14F-4D97-AF65-F5344CB8AC3E}">
        <p14:creationId xmlns:p14="http://schemas.microsoft.com/office/powerpoint/2010/main" val="2793539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/>
          <a:lstStyle/>
          <a:p>
            <a:r>
              <a:rPr lang="pt-BR" dirty="0"/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246658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z="2800" dirty="0">
                <a:latin typeface="+mj-lt"/>
                <a:ea typeface="Times New Roman" panose="02020603050405020304" pitchFamily="18" charset="0"/>
              </a:rPr>
              <a:t>Disponibilizar um aplicativo para auxiliar a visitação de objetos de um museu tecnológico usando RA, utilizando as peças do museu como marcadores</a:t>
            </a:r>
          </a:p>
          <a:p>
            <a:endParaRPr lang="pt-BR" sz="2800" dirty="0">
              <a:latin typeface="+mj-lt"/>
              <a:ea typeface="Times New Roman" panose="02020603050405020304" pitchFamily="18" charset="0"/>
            </a:endParaRPr>
          </a:p>
          <a:p>
            <a:r>
              <a:rPr lang="pt-BR" sz="2800" dirty="0">
                <a:latin typeface="+mj-lt"/>
                <a:ea typeface="Times New Roman" panose="02020603050405020304" pitchFamily="18" charset="0"/>
              </a:rPr>
              <a:t>Os objetivos específicos são:</a:t>
            </a:r>
          </a:p>
          <a:p>
            <a:pPr lvl="1"/>
            <a:r>
              <a:rPr lang="pt-BR" sz="2000" dirty="0">
                <a:latin typeface="+mj-lt"/>
                <a:ea typeface="Times New Roman" panose="02020603050405020304" pitchFamily="18" charset="0"/>
              </a:rPr>
              <a:t>desenvolver um ambiente de RA que permita a interação com modelos 3D na plataforma Unity</a:t>
            </a:r>
          </a:p>
          <a:p>
            <a:pPr lvl="1"/>
            <a:r>
              <a:rPr lang="pt-BR" sz="2000" dirty="0">
                <a:latin typeface="+mj-lt"/>
                <a:ea typeface="Times New Roman" panose="02020603050405020304" pitchFamily="18" charset="0"/>
              </a:rPr>
              <a:t>avaliar o uso de peças do museu como marcadores para apresentação do conteúdo em RA</a:t>
            </a:r>
          </a:p>
          <a:p>
            <a:pPr lvl="1"/>
            <a:r>
              <a:rPr lang="pt-BR" sz="2000" dirty="0">
                <a:latin typeface="+mj-lt"/>
              </a:rPr>
              <a:t>analisar a eficácia da interação usando peças reais de um museu tecnológico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695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EDCA20A-E112-0131-0B76-0DB07E620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/>
          <a:lstStyle/>
          <a:p>
            <a:r>
              <a:rPr lang="pt-BR" dirty="0"/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447931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pt-BR" sz="3600" dirty="0"/>
              <a:t>Fundamentação Teórica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31826"/>
            <a:ext cx="8229600" cy="4680520"/>
          </a:xfrm>
        </p:spPr>
        <p:txBody>
          <a:bodyPr>
            <a:normAutofit/>
          </a:bodyPr>
          <a:lstStyle/>
          <a:p>
            <a:r>
              <a:rPr lang="pt-BR" sz="2000" dirty="0"/>
              <a:t>Um museu é uma instituição que abriga e exibe uma coleção de artefatos e outros objetos de valores artísticos, culturais, históricos e científicos</a:t>
            </a:r>
          </a:p>
          <a:p>
            <a:r>
              <a:rPr lang="pt-BR" sz="2000" dirty="0"/>
              <a:t>Entre os diversos tipos de museus, temos os museus de computadores, que são museus para o estudo de hardwares e softwares históricos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C7B0D31-2575-7701-89E5-0E127086E4C6}"/>
              </a:ext>
            </a:extLst>
          </p:cNvPr>
          <p:cNvSpPr txBox="1">
            <a:spLocks/>
          </p:cNvSpPr>
          <p:nvPr/>
        </p:nvSpPr>
        <p:spPr bwMode="auto">
          <a:xfrm>
            <a:off x="619944" y="836712"/>
            <a:ext cx="82296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2400" kern="0" dirty="0"/>
              <a:t>Museu de tecnologia</a:t>
            </a:r>
          </a:p>
        </p:txBody>
      </p:sp>
      <p:pic>
        <p:nvPicPr>
          <p:cNvPr id="6" name="Picture 5" descr="Computer History Museum reopens in Mountain View">
            <a:extLst>
              <a:ext uri="{FF2B5EF4-FFF2-40B4-BE49-F238E27FC236}">
                <a16:creationId xmlns:a16="http://schemas.microsoft.com/office/drawing/2014/main" id="{20D86EAF-EF96-C539-7CD1-07A6FB5F3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544" y="3140969"/>
            <a:ext cx="5345928" cy="356076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9010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4680520"/>
          </a:xfrm>
        </p:spPr>
        <p:txBody>
          <a:bodyPr>
            <a:normAutofit/>
          </a:bodyPr>
          <a:lstStyle/>
          <a:p>
            <a:r>
              <a:rPr lang="pt-BR" sz="2000" dirty="0"/>
              <a:t>Combina inputs do mundo real com elementos gerados graficamente para aprimorar a percepção e interação do usuário com o ambiente</a:t>
            </a:r>
          </a:p>
          <a:p>
            <a:r>
              <a:rPr lang="pt-BR" sz="2000" dirty="0"/>
              <a:t>Sobrepõe informações digitais ao mundo físico, criando uma experiência interativa e imersiva</a:t>
            </a:r>
          </a:p>
          <a:p>
            <a:r>
              <a:rPr lang="pt-BR" sz="2000" dirty="0"/>
              <a:t>Experimentada por meio de dispositivos móveis, óculos inteligentes ou headsets, que utilizam câmeras e sensores para rastrear a posição e o entorno do usuário</a:t>
            </a:r>
          </a:p>
          <a:p>
            <a:r>
              <a:rPr lang="pt-BR" sz="2000" dirty="0"/>
              <a:t>Por meio da RA em museus, os visitantes podem explorar obras de arte, artefatos históricos e exposições de maneiras totalmente novas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C7B0D31-2575-7701-89E5-0E127086E4C6}"/>
              </a:ext>
            </a:extLst>
          </p:cNvPr>
          <p:cNvSpPr txBox="1">
            <a:spLocks/>
          </p:cNvSpPr>
          <p:nvPr/>
        </p:nvSpPr>
        <p:spPr bwMode="auto">
          <a:xfrm>
            <a:off x="619944" y="116632"/>
            <a:ext cx="82296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2400" kern="0" dirty="0"/>
              <a:t>Realidade Aumentada (RA)</a:t>
            </a:r>
          </a:p>
        </p:txBody>
      </p:sp>
      <p:pic>
        <p:nvPicPr>
          <p:cNvPr id="2050" name="Picture 2" descr="How MUSE becomes the first Science museum to launch a large-scale AR  experience – GuidiGO Blog">
            <a:extLst>
              <a:ext uri="{FF2B5EF4-FFF2-40B4-BE49-F238E27FC236}">
                <a16:creationId xmlns:a16="http://schemas.microsoft.com/office/drawing/2014/main" id="{574D9F5D-B6F1-ABE7-0B43-9F103D995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109686"/>
            <a:ext cx="4793750" cy="256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77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31826"/>
            <a:ext cx="8229600" cy="4680520"/>
          </a:xfrm>
        </p:spPr>
        <p:txBody>
          <a:bodyPr>
            <a:normAutofit/>
          </a:bodyPr>
          <a:lstStyle/>
          <a:p>
            <a:r>
              <a:rPr lang="pt-BR" sz="2000" dirty="0"/>
              <a:t>O Vuforia é uma plataforma de RA (Qualcomm) que fornece ferramentas e tecnologias para criar experiências de RA interativas e imersivas em dispositivos móveis</a:t>
            </a:r>
          </a:p>
          <a:p>
            <a:r>
              <a:rPr lang="pt-BR" sz="2000" dirty="0"/>
              <a:t>Utiliza recursos de detecção e rastreamento de imagem para sobrepor gráficos 3D e informações virtuais ao mundo real em tempo real</a:t>
            </a:r>
          </a:p>
          <a:p>
            <a:r>
              <a:rPr lang="pt-BR" sz="2000" dirty="0"/>
              <a:t>A plataforma suporta uma ampla variedade de tipos de conteúdo, como modelos 3D, animações, vídeos e imagens estáticas</a:t>
            </a:r>
          </a:p>
          <a:p>
            <a:r>
              <a:rPr lang="pt-BR" sz="2000" dirty="0"/>
              <a:t>Ele é compatível com várias plataformas, incluindo iOS, Android, Unity, Windows e dispositivos de RA dedicados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1A9E8B4-7E41-332C-474D-DA22247417F9}"/>
              </a:ext>
            </a:extLst>
          </p:cNvPr>
          <p:cNvSpPr txBox="1">
            <a:spLocks/>
          </p:cNvSpPr>
          <p:nvPr/>
        </p:nvSpPr>
        <p:spPr bwMode="auto">
          <a:xfrm>
            <a:off x="619944" y="116632"/>
            <a:ext cx="82296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2400" kern="0" dirty="0"/>
              <a:t>Vuforia</a:t>
            </a:r>
          </a:p>
        </p:txBody>
      </p:sp>
    </p:spTree>
    <p:extLst>
      <p:ext uri="{BB962C8B-B14F-4D97-AF65-F5344CB8AC3E}">
        <p14:creationId xmlns:p14="http://schemas.microsoft.com/office/powerpoint/2010/main" val="2865303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pt-BR" sz="3600" dirty="0"/>
              <a:t>Trabalhos Correlatos (1/3)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pt-BR" sz="2000" dirty="0"/>
              <a:t>Aplicativo que permite com que o usuário visualize modelos 3D de peças de museus</a:t>
            </a:r>
          </a:p>
          <a:p>
            <a:r>
              <a:rPr lang="pt-BR" sz="2000" dirty="0"/>
              <a:t>Manipula os objetos virtuais, como dar zoom, rotacionar e ampliar as imagens</a:t>
            </a:r>
          </a:p>
          <a:p>
            <a:r>
              <a:rPr lang="pt-BR" sz="2000" dirty="0"/>
              <a:t>Utiliza o equipamento do usuário</a:t>
            </a:r>
          </a:p>
          <a:p>
            <a:r>
              <a:rPr lang="pt-BR" sz="2000" dirty="0"/>
              <a:t>Desenvolvido com o </a:t>
            </a:r>
            <a:r>
              <a:rPr lang="pt-BR" sz="2000" dirty="0" err="1"/>
              <a:t>ARToolKit</a:t>
            </a:r>
            <a:endParaRPr lang="pt-BR" sz="20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3A253A4-CFDF-C35A-1B5A-878A58B44091}"/>
              </a:ext>
            </a:extLst>
          </p:cNvPr>
          <p:cNvSpPr txBox="1">
            <a:spLocks/>
          </p:cNvSpPr>
          <p:nvPr/>
        </p:nvSpPr>
        <p:spPr bwMode="auto">
          <a:xfrm>
            <a:off x="457200" y="76470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sz="2400" kern="0" dirty="0"/>
              <a:t>Multimedia Augmented Reality Information System for Museum Guidance (Chen; Chang; Huang 2013)</a:t>
            </a:r>
            <a:endParaRPr lang="pt-BR" sz="2400" kern="0" dirty="0"/>
          </a:p>
        </p:txBody>
      </p:sp>
    </p:spTree>
    <p:extLst>
      <p:ext uri="{BB962C8B-B14F-4D97-AF65-F5344CB8AC3E}">
        <p14:creationId xmlns:p14="http://schemas.microsoft.com/office/powerpoint/2010/main" val="1958979546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1334</Words>
  <Application>Microsoft Office PowerPoint</Application>
  <PresentationFormat>On-screen Show (4:3)</PresentationFormat>
  <Paragraphs>140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Times New Roman</vt:lpstr>
      <vt:lpstr>Design padrão</vt:lpstr>
      <vt:lpstr>hARdware: APLICATIVO PARA AUXILIAR A VISITAÇÃO DE OBJETOS DE UM MUSEU TECNOLÓGICO USANDO REALIDADE AUMENTADA</vt:lpstr>
      <vt:lpstr>Roteiro</vt:lpstr>
      <vt:lpstr>Introdução</vt:lpstr>
      <vt:lpstr>Objetivos</vt:lpstr>
      <vt:lpstr>Fundamentação Teórica</vt:lpstr>
      <vt:lpstr>Fundamentação Teórica</vt:lpstr>
      <vt:lpstr>PowerPoint Presentation</vt:lpstr>
      <vt:lpstr>PowerPoint Presentation</vt:lpstr>
      <vt:lpstr>Trabalhos Correlatos (1/3)</vt:lpstr>
      <vt:lpstr>Trabalhos Correlatos (2/3)</vt:lpstr>
      <vt:lpstr>Trabalhos Correlatos (3/3)</vt:lpstr>
      <vt:lpstr>Requisitos Funcionais</vt:lpstr>
      <vt:lpstr>Requisitos Não Funcionais</vt:lpstr>
      <vt:lpstr>Cenário:  placa mãe</vt:lpstr>
      <vt:lpstr>Visão Geral</vt:lpstr>
      <vt:lpstr>Visão Geral</vt:lpstr>
      <vt:lpstr>Visão Geral</vt:lpstr>
      <vt:lpstr>Cenário: válvula bug</vt:lpstr>
      <vt:lpstr>Visão Geral</vt:lpstr>
      <vt:lpstr>Implementação</vt:lpstr>
      <vt:lpstr>PowerPoint Presentation</vt:lpstr>
      <vt:lpstr>Criação das molduras</vt:lpstr>
      <vt:lpstr>PowerPoint Presentation</vt:lpstr>
      <vt:lpstr>PowerPoint Presentation</vt:lpstr>
      <vt:lpstr>PowerPoint Presentation</vt:lpstr>
      <vt:lpstr>PowerPoint Presentation</vt:lpstr>
      <vt:lpstr>Análise dos Resultados</vt:lpstr>
      <vt:lpstr>Análise dos Resultados</vt:lpstr>
      <vt:lpstr>Análise dos Resultados</vt:lpstr>
      <vt:lpstr>Análise dos Resultados</vt:lpstr>
      <vt:lpstr>Sugestão</vt:lpstr>
      <vt:lpstr>Conclusão</vt:lpstr>
      <vt:lpstr>Demonstração</vt:lpstr>
    </vt:vector>
  </TitlesOfParts>
  <Company>FURB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Seção de Apoio ao Usuário</dc:creator>
  <cp:lastModifiedBy>Henrique Delegrego</cp:lastModifiedBy>
  <cp:revision>101</cp:revision>
  <dcterms:created xsi:type="dcterms:W3CDTF">2012-05-08T00:10:24Z</dcterms:created>
  <dcterms:modified xsi:type="dcterms:W3CDTF">2023-07-13T19:05:11Z</dcterms:modified>
</cp:coreProperties>
</file>